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57.png" ContentType="image/png"/>
  <Override PartName="/ppt/media/image1.png" ContentType="image/png"/>
  <Override PartName="/ppt/media/image9.png" ContentType="image/png"/>
  <Override PartName="/ppt/media/image75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jpeg" ContentType="image/jpeg"/>
  <Override PartName="/ppt/media/image1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Fai clic per spostare la diapositiva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Fai clic per modificare il formato delle note</a:t>
            </a:r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/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FFDCE7F7-C1D6-4919-B474-97ABB993F58F}" type="slidenum">
              <a:rPr b="0" lang="it-IT" sz="1200" spc="-1" strike="noStrike">
                <a:solidFill>
                  <a:srgbClr val="000000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C4F4DF99-B0CE-4599-B269-B4E7B6F3E264}" type="slidenum">
              <a:rPr b="0" lang="it-IT" sz="1200" spc="-1" strike="noStrike">
                <a:solidFill>
                  <a:srgbClr val="000000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2CD352C5-1E1C-4370-A435-EBEA307315EB}" type="slidenum">
              <a:rPr b="0" lang="it-IT" sz="1200" spc="-1" strike="noStrike">
                <a:solidFill>
                  <a:srgbClr val="000000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 fontScale="97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898989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A50DABF6-4E3D-4D37-A14C-1C4421E0C7E0}" type="slidenum">
              <a:rPr b="0" lang="it-IT" sz="1200" spc="-1" strike="noStrike">
                <a:solidFill>
                  <a:srgbClr val="898989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image" Target="../media/image105.pn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image" Target="../media/image113.png"/><Relationship Id="rId3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14.jpe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9" descr="filoeuccelli.png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-214200" y="1214280"/>
            <a:ext cx="9358200" cy="6858000"/>
          </a:xfrm>
          <a:prstGeom prst="rect">
            <a:avLst/>
          </a:prstGeom>
          <a:ln>
            <a:noFill/>
          </a:ln>
        </p:spPr>
      </p:pic>
      <p:pic>
        <p:nvPicPr>
          <p:cNvPr id="49" name="Immagine 5" descr="fiore.png"/>
          <p:cNvPicPr/>
          <p:nvPr/>
        </p:nvPicPr>
        <p:blipFill>
          <a:blip r:embed="rId2"/>
          <a:stretch/>
        </p:blipFill>
        <p:spPr>
          <a:xfrm>
            <a:off x="2428920" y="214200"/>
            <a:ext cx="4211640" cy="445320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0" y="3000240"/>
            <a:ext cx="9144000" cy="250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8200" spc="-1" strike="noStrike">
                <a:solidFill>
                  <a:srgbClr val="d20000"/>
                </a:solidFill>
                <a:latin typeface="Alsina"/>
              </a:rPr>
              <a:t>M</a:t>
            </a:r>
            <a:r>
              <a:rPr b="0" lang="it-IT" sz="8200" spc="-1" strike="noStrike">
                <a:solidFill>
                  <a:srgbClr val="d20000"/>
                </a:solidFill>
                <a:latin typeface="comic"/>
              </a:rPr>
              <a:t>’</a:t>
            </a:r>
            <a:r>
              <a:rPr b="0" lang="it-IT" sz="8200" spc="-1" strike="noStrike">
                <a:solidFill>
                  <a:srgbClr val="d20000"/>
                </a:solidFill>
                <a:latin typeface="Alsina"/>
              </a:rPr>
              <a:t>AMA NON M</a:t>
            </a:r>
            <a:r>
              <a:rPr b="0" lang="it-IT" sz="8200" spc="-1" strike="noStrike">
                <a:solidFill>
                  <a:srgbClr val="d20000"/>
                </a:solidFill>
                <a:latin typeface="comic"/>
              </a:rPr>
              <a:t>’</a:t>
            </a:r>
            <a:r>
              <a:rPr b="0" lang="it-IT" sz="8200" spc="-1" strike="noStrike">
                <a:solidFill>
                  <a:srgbClr val="d20000"/>
                </a:solidFill>
                <a:latin typeface="Alsina"/>
              </a:rPr>
              <a:t>AMA</a:t>
            </a:r>
            <a:endParaRPr b="0" lang="it-IT" sz="8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Immagine 6" descr="petalo1.png"/>
          <p:cNvPicPr/>
          <p:nvPr/>
        </p:nvPicPr>
        <p:blipFill>
          <a:blip r:embed="rId3"/>
          <a:stretch/>
        </p:blipFill>
        <p:spPr>
          <a:xfrm rot="879600">
            <a:off x="5996160" y="5109840"/>
            <a:ext cx="442800" cy="1143000"/>
          </a:xfrm>
          <a:prstGeom prst="rect">
            <a:avLst/>
          </a:prstGeom>
          <a:ln>
            <a:noFill/>
          </a:ln>
        </p:spPr>
      </p:pic>
      <p:pic>
        <p:nvPicPr>
          <p:cNvPr id="52" name="Immagine 7" descr="petalo2.png"/>
          <p:cNvPicPr/>
          <p:nvPr/>
        </p:nvPicPr>
        <p:blipFill>
          <a:blip r:embed="rId4"/>
          <a:stretch/>
        </p:blipFill>
        <p:spPr>
          <a:xfrm rot="19660200">
            <a:off x="5370120" y="2536560"/>
            <a:ext cx="712800" cy="105732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0" y="4643280"/>
            <a:ext cx="9144000" cy="44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it-IT" sz="2300" spc="-1" strike="noStrike">
                <a:solidFill>
                  <a:srgbClr val="000000"/>
                </a:solidFill>
                <a:latin typeface="HelveticaNeueLT Std Med Cn"/>
              </a:rPr>
              <a:t>interventi, letture, musiche e danze contro la violenza di genere</a:t>
            </a:r>
            <a:endParaRPr b="0" lang="it-IT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egnaposto immagine 4" descr=""/>
          <p:cNvPicPr/>
          <p:nvPr/>
        </p:nvPicPr>
        <p:blipFill>
          <a:blip r:embed="rId1"/>
          <a:stretch/>
        </p:blipFill>
        <p:spPr>
          <a:xfrm>
            <a:off x="1925640" y="1960560"/>
            <a:ext cx="5646600" cy="42544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2214720" y="71280"/>
            <a:ext cx="6929280" cy="12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Alla maggior parte delle donne piace esibire il proprio corpo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magine 5" descr="fiore.png"/>
          <p:cNvPicPr/>
          <p:nvPr/>
        </p:nvPicPr>
        <p:blipFill>
          <a:blip r:embed="rId2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97" name="Segnaposto contenuto 6" descr="petalo2.png"/>
          <p:cNvPicPr/>
          <p:nvPr/>
        </p:nvPicPr>
        <p:blipFill>
          <a:blip r:embed="rId3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0" y="2642760"/>
            <a:ext cx="9144000" cy="214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d20000"/>
                </a:solidFill>
                <a:latin typeface="AvenirNext LT Pro MediumCn"/>
              </a:rPr>
              <a:t>DIPENDENZA AFFETTIVA E</a:t>
            </a:r>
            <a:br/>
            <a:r>
              <a:rPr b="1" lang="it-IT" sz="4400" spc="-1" strike="noStrike">
                <a:solidFill>
                  <a:srgbClr val="d20000"/>
                </a:solidFill>
                <a:latin typeface="AvenirNext LT Pro MediumCn"/>
              </a:rPr>
              <a:t>VIOLENZA DI GENERE: ALCUNI</a:t>
            </a:r>
            <a:br/>
            <a:r>
              <a:rPr b="1" lang="it-IT" sz="4400" spc="-1" strike="noStrike">
                <a:solidFill>
                  <a:srgbClr val="d20000"/>
                </a:solidFill>
                <a:latin typeface="AvenirNext LT Pro MediumCn"/>
              </a:rPr>
              <a:t>INDICATORI COMPORTAMENTALI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Immagine 3" descr="fiore.png"/>
          <p:cNvPicPr/>
          <p:nvPr/>
        </p:nvPicPr>
        <p:blipFill>
          <a:blip r:embed="rId1"/>
          <a:stretch/>
        </p:blipFill>
        <p:spPr>
          <a:xfrm>
            <a:off x="3500280" y="309600"/>
            <a:ext cx="2071800" cy="2190600"/>
          </a:xfrm>
          <a:prstGeom prst="rect">
            <a:avLst/>
          </a:prstGeom>
          <a:ln>
            <a:noFill/>
          </a:ln>
        </p:spPr>
      </p:pic>
      <p:pic>
        <p:nvPicPr>
          <p:cNvPr id="100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4840200" y="1568520"/>
            <a:ext cx="519120" cy="77004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0" y="4929120"/>
            <a:ext cx="914400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AvenirNext LT Pro MediumCn"/>
              </a:rPr>
              <a:t>Dott.ssa Anna Zappia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70920" y="2034720"/>
            <a:ext cx="8929800" cy="4822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748"/>
              </a:spcBef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E’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violenza  contro le donne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in quanto rappresentanti di uno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status subordinato nella società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48"/>
              </a:spcBef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Include ogni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azione o minaccia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dagli  uomini o da istituzioni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patriarcali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che infliggono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violenza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fisica, sessuale o psicologica su donne e bambini.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48"/>
              </a:spcBef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E’ un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fenomeno culturale, trasversale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rispetto a diverse società, periodi ed epoche. Molte culture, credenze, leggi e istituzioni sociali legittimano la violenza di genere.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04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2286000" y="-285840"/>
            <a:ext cx="6286680" cy="185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DI GENERE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357280" y="2714760"/>
            <a:ext cx="8229600" cy="3417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1100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4400" spc="-1" strike="noStrike">
                <a:solidFill>
                  <a:srgbClr val="404040"/>
                </a:solidFill>
                <a:latin typeface="AvenirNext LT Pro MediumCn"/>
              </a:rPr>
              <a:t>Società/Stato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1100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4400" spc="-1" strike="noStrike">
                <a:solidFill>
                  <a:srgbClr val="404040"/>
                </a:solidFill>
                <a:latin typeface="AvenirNext LT Pro MediumCn"/>
              </a:rPr>
              <a:t>Comunità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1100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4400" spc="-1" strike="noStrike">
                <a:solidFill>
                  <a:srgbClr val="404040"/>
                </a:solidFill>
                <a:latin typeface="AvenirNext LT Pro MediumCn"/>
              </a:rPr>
              <a:t>Famiglia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08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2286000" y="0"/>
            <a:ext cx="685800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DI GENERE: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I LUOGHI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71680" y="2117880"/>
            <a:ext cx="857232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Riguarda sia la sfera pubblica che quella privata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Riguarda tutte le società, tutte le classi sociali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La più diffusa è quella perpetuata in famiglia, dal proprio partner o ex partner: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la violenza domestica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12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286000" y="214200"/>
            <a:ext cx="6286680" cy="85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DI GENERE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42640" y="2285640"/>
            <a:ext cx="7715160" cy="4143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Fisica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Psicologica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Sessuale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Deprivazione delle risorse per il benessere psico-fisico 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Trattare le donne come oggetti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1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DI GENERE: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I VARI TIPI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19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DI GENERE: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ALCUNI FATTORI DI RISCHIO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143000" y="2286000"/>
            <a:ext cx="7715160" cy="3857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Fattori culturali</a:t>
            </a:r>
            <a:endParaRPr b="0" lang="it-IT" sz="33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Fattori economici</a:t>
            </a:r>
            <a:endParaRPr b="0" lang="it-IT" sz="33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Fattori individuali</a:t>
            </a:r>
            <a:endParaRPr b="0" lang="it-IT" sz="33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Fattori della società</a:t>
            </a:r>
            <a:endParaRPr b="0" lang="it-IT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42920" y="1928880"/>
            <a:ext cx="8929800" cy="550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Definizione culturale dei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ruoli sessuali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Idea della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superiorità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 dei maschi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Socializzazione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 separata per sessi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Tradizioni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 matrimoniali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Ammissione della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violenza come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modalità di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risoluzione dei conflitti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Conferimento all’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uomo del diritto di proprietà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sulla donna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Famiglia come sfera privata di cui il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controllo spetta all’uomo 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Immagine 8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24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I FATTORI DI RISCHIO: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CULTURA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14200" y="2332080"/>
            <a:ext cx="8715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Dipendenza economica delle donne dagli uomini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Restrizioni di accesso al denaro o al credito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Leggi discriminatorie per l’eredità e mantenimento in seguito a divorzio o vedovanza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Restrizione di acceso per le donne all’istruzione ed alla formazione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28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I FATTORI DI RISCHIO: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FATTORI ECONOMICI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28760" y="2760840"/>
            <a:ext cx="8501040" cy="359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8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600" spc="-1" strike="noStrike">
                <a:solidFill>
                  <a:srgbClr val="404040"/>
                </a:solidFill>
                <a:latin typeface="AvenirNext LT Pro MediumCn"/>
              </a:rPr>
              <a:t>Stile relazionale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dipendente/codipendente</a:t>
            </a:r>
            <a:br/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 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600" spc="-1" strike="noStrike">
                <a:solidFill>
                  <a:srgbClr val="404040"/>
                </a:solidFill>
                <a:latin typeface="AvenirNext LT Pro MediumCn"/>
              </a:rPr>
              <a:t>Storie personali di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abuso e maltrattamento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99"/>
              </a:spcBef>
              <a:buClr>
                <a:srgbClr val="d20000"/>
              </a:buClr>
              <a:buFont typeface="Wingdings" charset="2"/>
              <a:buChar char=""/>
            </a:pP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32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TRA I FATTORI DI RISCHIO INDIVIDUALI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0" y="2571480"/>
            <a:ext cx="9144000" cy="1857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d20000"/>
                </a:solidFill>
                <a:latin typeface="AvenirNext LT Pro MediumCn"/>
              </a:rPr>
              <a:t>DI PARI PASSO. NUOVE GENERAZIONI</a:t>
            </a:r>
            <a:br/>
            <a:r>
              <a:rPr b="1" lang="it-IT" sz="4400" spc="-1" strike="noStrike">
                <a:solidFill>
                  <a:srgbClr val="d20000"/>
                </a:solidFill>
                <a:latin typeface="AvenirNext LT Pro MediumCn"/>
              </a:rPr>
              <a:t>E  ANTICHI STEREOTIPI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0" y="4429080"/>
            <a:ext cx="9144000" cy="10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it-IT" sz="3000" spc="-1" strike="noStrike">
                <a:solidFill>
                  <a:srgbClr val="000000"/>
                </a:solidFill>
                <a:latin typeface="AvenirNext LT Pro MediumCn"/>
              </a:rPr>
              <a:t>Dott.ssa Elisa Anderloni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3000" spc="-1" strike="noStrike">
                <a:solidFill>
                  <a:srgbClr val="000000"/>
                </a:solidFill>
                <a:latin typeface="AvenirNext LT Pro MediumCn"/>
              </a:rPr>
              <a:t>Dott. Stefano Reschini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Immagine 9" descr="fiore.png"/>
          <p:cNvPicPr/>
          <p:nvPr/>
        </p:nvPicPr>
        <p:blipFill>
          <a:blip r:embed="rId1"/>
          <a:stretch/>
        </p:blipFill>
        <p:spPr>
          <a:xfrm>
            <a:off x="3500280" y="309600"/>
            <a:ext cx="2071800" cy="2190600"/>
          </a:xfrm>
          <a:prstGeom prst="rect">
            <a:avLst/>
          </a:prstGeom>
          <a:ln>
            <a:noFill/>
          </a:ln>
        </p:spPr>
      </p:pic>
      <p:pic>
        <p:nvPicPr>
          <p:cNvPr id="57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4840200" y="1568520"/>
            <a:ext cx="519120" cy="770040"/>
          </a:xfrm>
          <a:prstGeom prst="rect">
            <a:avLst/>
          </a:prstGeom>
          <a:ln>
            <a:noFill/>
          </a:ln>
        </p:spPr>
      </p:pic>
      <p:pic>
        <p:nvPicPr>
          <p:cNvPr id="58" name="Picture 3" descr=""/>
          <p:cNvPicPr/>
          <p:nvPr/>
        </p:nvPicPr>
        <p:blipFill>
          <a:blip r:embed="rId3"/>
          <a:stretch/>
        </p:blipFill>
        <p:spPr>
          <a:xfrm>
            <a:off x="3139920" y="5565600"/>
            <a:ext cx="2833920" cy="93204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0040" y="2000160"/>
            <a:ext cx="851544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Si sottomette (svalutazione bisogni)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Bisogno esagerato che qualcuno si occupi di lei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Convinzione di incapacità nel risolvere i problemi ( impotenza)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Aspetta che gli altri le dicano cosa fare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Fa prendere decisioni agli altri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25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300" spc="-1" strike="noStrike">
                <a:solidFill>
                  <a:srgbClr val="404040"/>
                </a:solidFill>
                <a:latin typeface="AvenirNext LT Pro MediumCn"/>
              </a:rPr>
              <a:t>Teme la separazione (abbandono)</a:t>
            </a:r>
            <a:endParaRPr b="0" lang="it-IT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3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228600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PERSONA DIPENDENTE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100240"/>
            <a:ext cx="8400960" cy="404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Si occupa dei bisogni dell’altro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Si sostituisce all’altro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Si mostra forte ed autosufficiente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Pensa di risolvere i problemi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Vive nell’onnipotenza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Quando non ha più nessuno da “Salvare” vive un profondo disagio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40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228600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PERSONA CODIPENDENTE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85840" y="1555920"/>
            <a:ext cx="8572320" cy="5302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748"/>
              </a:spcBef>
            </a:pPr>
            <a:r>
              <a:rPr b="1" lang="it-IT" sz="30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Sia la persona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dipendente</a:t>
            </a:r>
            <a:r>
              <a:rPr b="1" lang="it-IT" sz="3200" spc="-1" strike="noStrike">
                <a:solidFill>
                  <a:srgbClr val="000000"/>
                </a:solidFill>
                <a:latin typeface="AvenirNext LT Pro MediumCn"/>
              </a:rPr>
              <a:t> 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che la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codipendente</a:t>
            </a:r>
            <a:r>
              <a:rPr b="1" lang="it-IT" sz="3200" spc="-1" strike="noStrike">
                <a:solidFill>
                  <a:srgbClr val="000000"/>
                </a:solidFill>
                <a:latin typeface="AvenirNext LT Pro MediumCn"/>
              </a:rPr>
              <a:t> 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temono l’abbandono, le loro modalità relazionali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cercano la fusione 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con l’altro. La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simbiosi</a:t>
            </a:r>
            <a:r>
              <a:rPr b="1" lang="it-IT" sz="3200" spc="-1" strike="noStrike">
                <a:solidFill>
                  <a:srgbClr val="000000"/>
                </a:solidFill>
                <a:latin typeface="AvenirNext LT Pro MediumCn"/>
              </a:rPr>
              <a:t> 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è tale quando l’altro sente di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non poter vivere senza 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il legame (disfunzionale) con l’altro. 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100000"/>
              </a:lnSpc>
              <a:spcBef>
                <a:spcPts val="799"/>
              </a:spcBef>
            </a:pP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	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Da qui, a volte, quando questo stato è minacciato, per alcune persone,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la strada della violenza </a:t>
            </a:r>
            <a:r>
              <a:rPr b="1" lang="it-IT" sz="3200" spc="-1" strike="noStrike">
                <a:solidFill>
                  <a:srgbClr val="404040"/>
                </a:solidFill>
                <a:latin typeface="AvenirNext LT Pro MediumCn"/>
              </a:rPr>
              <a:t>sembra</a:t>
            </a:r>
            <a:r>
              <a:rPr b="1" lang="it-IT" sz="3200" spc="-1" strike="noStrike">
                <a:solidFill>
                  <a:srgbClr val="000000"/>
                </a:solidFill>
                <a:latin typeface="AvenirNext LT Pro MediumCn"/>
              </a:rPr>
              <a:t> </a:t>
            </a: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l’unica percorribile.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44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228600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RELAZIONE SIMBIOTICA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6840" y="2004840"/>
            <a:ext cx="8472600" cy="4353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Sono dei 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comportamenti passivi 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49"/>
              </a:spcBef>
            </a:pPr>
            <a:r>
              <a:rPr b="1" lang="it-IT" sz="2600" spc="-1" strike="noStrike">
                <a:solidFill>
                  <a:srgbClr val="404040"/>
                </a:solidFill>
                <a:latin typeface="AvenirNext LT Pro MediumCn"/>
              </a:rPr>
              <a:t>     </a:t>
            </a:r>
            <a:r>
              <a:rPr b="1" lang="it-IT" sz="2600" spc="-1" strike="noStrike">
                <a:solidFill>
                  <a:srgbClr val="404040"/>
                </a:solidFill>
                <a:latin typeface="AvenirNext LT Pro MediumCn"/>
              </a:rPr>
              <a:t>(sono il risultato di un legame dipendente,  non rispondono in maniera efficace agli stimoli interni/esterni) </a:t>
            </a:r>
            <a:endParaRPr b="0" lang="it-IT" sz="26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Tentano di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rinforzare la Simbiosi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quando questa si sta rompendo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Estremo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tentativo di mantenere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un legame dipendente 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Sono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scariche di energia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accumulata attraverso la passività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48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228600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LE REAZIONI VIOLENTE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48"/>
              </a:spcBef>
              <a:buClr>
                <a:srgbClr val="404040"/>
              </a:buClr>
              <a:buFont typeface="Arial"/>
              <a:buChar char="•"/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400" spc="-1" strike="noStrike">
                <a:solidFill>
                  <a:srgbClr val="404040"/>
                </a:solidFill>
                <a:latin typeface="AvenirNext LT Pro MediumCn"/>
              </a:rPr>
              <a:t>Norme sociali che sostengono la violenza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48"/>
              </a:spcBef>
              <a:buClr>
                <a:srgbClr val="404040"/>
              </a:buClr>
              <a:buFont typeface="Arial"/>
              <a:buChar char="•"/>
            </a:pP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8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400" spc="-1" strike="noStrike">
                <a:solidFill>
                  <a:srgbClr val="404040"/>
                </a:solidFill>
                <a:latin typeface="AvenirNext LT Pro MediumCn"/>
              </a:rPr>
              <a:t>Norme tradizionali che incentivano violenza contro le donne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52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I FATTORI DI RISCHIO: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SOCIETA’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85480" y="1928880"/>
            <a:ext cx="8715240" cy="5000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Ha effetti devastanti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a livello fisico, emotivo, economico e sociale su donne, bambini, famiglie e comunità 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179 i femminicidi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registrati nel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2013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In Italia 1 donna ogni 2 giorni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muore per mano del partner o ex partner 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7 casi su 10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il 68,2% (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122 in valori assoluti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) consumati in ambito famigliare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Aumento del 14%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lo scorso anno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In Italia solo il 10% 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delle donne vittime di violenza domestica </a:t>
            </a:r>
            <a:r>
              <a:rPr b="1" lang="it-IT" sz="2800" spc="-1" strike="noStrike">
                <a:solidFill>
                  <a:srgbClr val="d20000"/>
                </a:solidFill>
                <a:latin typeface="AvenirNext LT Pro MediumCn"/>
              </a:rPr>
              <a:t>denuncia</a:t>
            </a:r>
            <a:r>
              <a:rPr b="1" lang="it-IT" sz="2800" spc="-1" strike="noStrike">
                <a:solidFill>
                  <a:srgbClr val="404040"/>
                </a:solidFill>
                <a:latin typeface="AvenirNext LT Pro MediumCn"/>
              </a:rPr>
              <a:t> il partner                                                              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r">
              <a:lnSpc>
                <a:spcPct val="60000"/>
              </a:lnSpc>
              <a:spcBef>
                <a:spcPts val="422"/>
              </a:spcBef>
            </a:pPr>
            <a:r>
              <a:rPr b="1" lang="it-IT" sz="17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422"/>
              </a:spcBef>
              <a:buClr>
                <a:srgbClr val="000000"/>
              </a:buClr>
              <a:buFont typeface="Arial"/>
              <a:buChar char="•"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5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DOMESTICA: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ALCUNI DATI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7572240" y="6286680"/>
            <a:ext cx="292896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Dati Eures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285840" y="1743120"/>
            <a:ext cx="8572320" cy="568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10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Un’insieme di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comportamenti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violenti (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agiti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) o comportamenti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minacciosi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come violenze fisiche, psicologiche, economiche e sessuali.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Può includere la minaccia della violenza o la violenza vera e propria, violenza contro la proprietà, gli animali, o qualsiasi atto per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intimidire, isolare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o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usare i bambini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 con l’obiettivo di avere un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controllo sulla vittima.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4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E’ un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comportamento intenzionale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ed ha lo scopo di mantenere potere e controllo sulla vittima.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61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228600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VIOLENZA DOMESTICA E’: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85840" y="1928520"/>
            <a:ext cx="8572320" cy="4500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8000"/>
          </a:bodyPr>
          <a:p>
            <a:pPr marL="342720" indent="-342720">
              <a:lnSpc>
                <a:spcPct val="100000"/>
              </a:lnSpc>
              <a:spcBef>
                <a:spcPts val="72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Culturali, sociali, economiche e psicologiche</a:t>
            </a:r>
            <a:endParaRPr b="0" lang="it-IT" sz="29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2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Spesso il/la bambino/a abusato in famiglia o </a:t>
            </a: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testimone 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può riperpetuare la violenza o diventare vittima</a:t>
            </a:r>
            <a:endParaRPr b="0" lang="it-IT" sz="29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23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Culturalmente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 è accettato che un uomo usi violenza contro le donne (</a:t>
            </a: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se lo meritava..., se si veste così...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)</a:t>
            </a:r>
            <a:endParaRPr b="0" lang="it-IT" sz="29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723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A scuola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, nei </a:t>
            </a: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gruppi di coetanei 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ben presto e con il </a:t>
            </a: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rinforzo della società 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(donne oggetto), </a:t>
            </a: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ragazze e ragazzi </a:t>
            </a:r>
            <a:r>
              <a:rPr b="1" lang="it-IT" sz="2900" spc="-1" strike="noStrike">
                <a:solidFill>
                  <a:srgbClr val="404040"/>
                </a:solidFill>
                <a:latin typeface="AvenirNext LT Pro MediumCn"/>
              </a:rPr>
              <a:t>imparano ad essere </a:t>
            </a:r>
            <a:r>
              <a:rPr b="1" lang="it-IT" sz="2900" spc="-1" strike="noStrike">
                <a:solidFill>
                  <a:srgbClr val="d20000"/>
                </a:solidFill>
                <a:latin typeface="AvenirNext LT Pro MediumCn"/>
              </a:rPr>
              <a:t>passive e aggressivi.</a:t>
            </a:r>
            <a:endParaRPr b="0" lang="it-IT" sz="2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65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2286000" y="-71280"/>
            <a:ext cx="628668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LE RADICI DELLA VIOLENZA DOMESTICA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080" indent="-514080">
              <a:lnSpc>
                <a:spcPct val="100000"/>
              </a:lnSpc>
              <a:spcBef>
                <a:spcPts val="998"/>
              </a:spcBef>
            </a:pP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514080" indent="-514080">
              <a:lnSpc>
                <a:spcPct val="100000"/>
              </a:lnSpc>
              <a:spcBef>
                <a:spcPts val="998"/>
              </a:spcBef>
            </a:pPr>
            <a:r>
              <a:rPr b="1" lang="it-IT" sz="4000" spc="-1" strike="noStrike">
                <a:solidFill>
                  <a:srgbClr val="404040"/>
                </a:solidFill>
                <a:latin typeface="AvenirNext LT Pro MediumCn"/>
              </a:rPr>
              <a:t>     </a:t>
            </a:r>
            <a:r>
              <a:rPr b="1" lang="it-IT" sz="4000" spc="-1" strike="noStrike">
                <a:solidFill>
                  <a:srgbClr val="404040"/>
                </a:solidFill>
                <a:latin typeface="AvenirNext LT Pro MediumCn"/>
              </a:rPr>
              <a:t>Le donne di qualsiasi età, religione, cultura, livello istruzione, estrazione sociale</a:t>
            </a:r>
            <a:endParaRPr b="0" lang="it-IT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69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235728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CHI COLPISCE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13840" y="1857240"/>
            <a:ext cx="8929800" cy="5145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p>
            <a:pPr marL="342720" indent="-342720">
              <a:lnSpc>
                <a:spcPct val="100000"/>
              </a:lnSpc>
              <a:spcBef>
                <a:spcPts val="57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Il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 15% degli uomini violenti sono già conosciuti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dai Servizi Sociali, Forze dell’Ordine perché sono violenti in tutti i contesti della loro vita.</a:t>
            </a: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7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L’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85% è stimato socialmente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, è l’impiegato o il libero professionista, il politico o il religioso, appartenente ad ogni livello sociale e culturale.</a:t>
            </a: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7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Può esprimere tratti caratteriali di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gelosia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.</a:t>
            </a: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7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Il violento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ha bisogno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di sentire di avere il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 potere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sulla propria vittima e di controllarla.</a:t>
            </a: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7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L’uomo violento ha una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visione rigida e tradizionale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della vita e dei ruoli fra uomini e donne.</a:t>
            </a: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73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Il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60%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degli uomini violenti è stato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maltrattato o testimone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di violenza, da adulti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possono decidere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di </a:t>
            </a:r>
            <a:r>
              <a:rPr b="1" lang="it-IT" sz="2300" spc="-1" strike="noStrike">
                <a:solidFill>
                  <a:srgbClr val="d20000"/>
                </a:solidFill>
                <a:latin typeface="AvenirNext LT Pro MediumCn"/>
              </a:rPr>
              <a:t>farsi aiutare </a:t>
            </a:r>
            <a:r>
              <a:rPr b="1" lang="it-IT" sz="2300" spc="-1" strike="noStrike">
                <a:solidFill>
                  <a:srgbClr val="404040"/>
                </a:solidFill>
                <a:latin typeface="AvenirNext LT Pro MediumCn"/>
              </a:rPr>
              <a:t>a vivere un rapporto fuori dalla violenza.</a:t>
            </a: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endParaRPr b="0" lang="it-IT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73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235728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CHI E’ L’AUTORE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2214720" y="285840"/>
            <a:ext cx="6572160" cy="1071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Per un uomo svolgere i lavori domestici è umiliante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Segnaposto immagine 4" descr=""/>
          <p:cNvPicPr/>
          <p:nvPr/>
        </p:nvPicPr>
        <p:blipFill>
          <a:blip r:embed="rId1"/>
          <a:stretch/>
        </p:blipFill>
        <p:spPr>
          <a:xfrm>
            <a:off x="1758960" y="2035080"/>
            <a:ext cx="6384960" cy="4251600"/>
          </a:xfrm>
          <a:prstGeom prst="rect">
            <a:avLst/>
          </a:prstGeom>
          <a:ln>
            <a:noFill/>
          </a:ln>
        </p:spPr>
      </p:pic>
      <p:pic>
        <p:nvPicPr>
          <p:cNvPr id="61" name="Immagine 3" descr="fiore.png"/>
          <p:cNvPicPr/>
          <p:nvPr/>
        </p:nvPicPr>
        <p:blipFill>
          <a:blip r:embed="rId2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62" name="Segnaposto contenuto 6" descr="petalo2.png"/>
          <p:cNvPicPr/>
          <p:nvPr/>
        </p:nvPicPr>
        <p:blipFill>
          <a:blip r:embed="rId3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1143000" y="142920"/>
            <a:ext cx="835812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28400" y="1714680"/>
            <a:ext cx="871524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/>
          </a:bodyPr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Spesso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vive sentimenti 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conflittuali (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amore/odio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)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Spesso è emotivamente e/o fisicamente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isolata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Impara ad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sentirsi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 sottomessa e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senza potere 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Crede di non avere nessuna speranza perché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dipendente economicamente 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dal partner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Ha paura di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non essere creduta o di fare del male a lui e ai figli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Ha bisogno di essere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informata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 per sapere che esiste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l’alternativa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Può sentirsi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imbarazzata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 per la violenza che subisce e per il progetto di vita che ha fatto con lui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Può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sentirsi una fallita 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come moglie e madre perché non sopporta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40404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Molto spesso </a:t>
            </a:r>
            <a:r>
              <a:rPr b="1" lang="it-IT" sz="2400" spc="-1" strike="noStrike">
                <a:solidFill>
                  <a:srgbClr val="d20000"/>
                </a:solidFill>
                <a:latin typeface="AvenirNext LT Pro MediumCn"/>
              </a:rPr>
              <a:t>non decodifica la pericolosità </a:t>
            </a: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della violenza domestica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Immagine 4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77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235728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LA DONNA MALTRATTATA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2771280" y="1413000"/>
            <a:ext cx="3251160" cy="720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7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1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7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Intimidazione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2"/>
          <p:cNvSpPr/>
          <p:nvPr/>
        </p:nvSpPr>
        <p:spPr>
          <a:xfrm rot="1638000">
            <a:off x="5435640" y="2133720"/>
            <a:ext cx="792000" cy="215640"/>
          </a:xfrm>
          <a:custGeom>
            <a:avLst/>
            <a:gdLst/>
            <a:ahLst/>
            <a:rect l="0" t="0" r="r" b="b"/>
            <a:pathLst>
              <a:path w="2202" h="601">
                <a:moveTo>
                  <a:pt x="0" y="150"/>
                </a:moveTo>
                <a:lnTo>
                  <a:pt x="1651" y="150"/>
                </a:lnTo>
                <a:lnTo>
                  <a:pt x="1650" y="0"/>
                </a:lnTo>
                <a:lnTo>
                  <a:pt x="2201" y="300"/>
                </a:lnTo>
                <a:lnTo>
                  <a:pt x="1650" y="600"/>
                </a:lnTo>
                <a:lnTo>
                  <a:pt x="1651" y="450"/>
                </a:lnTo>
                <a:lnTo>
                  <a:pt x="1" y="450"/>
                </a:lnTo>
                <a:lnTo>
                  <a:pt x="0" y="150"/>
                </a:lnTo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5364000" y="2349360"/>
            <a:ext cx="325152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2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Isolamento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 rot="5273400">
            <a:off x="6731640" y="3501000"/>
            <a:ext cx="792360" cy="216000"/>
          </a:xfrm>
          <a:custGeom>
            <a:avLst/>
            <a:gdLst/>
            <a:ahLst/>
            <a:rect l="0" t="0" r="r" b="b"/>
            <a:pathLst>
              <a:path w="2203" h="602">
                <a:moveTo>
                  <a:pt x="0" y="150"/>
                </a:moveTo>
                <a:lnTo>
                  <a:pt x="1651" y="150"/>
                </a:lnTo>
                <a:lnTo>
                  <a:pt x="1651" y="0"/>
                </a:lnTo>
                <a:lnTo>
                  <a:pt x="2202" y="299"/>
                </a:lnTo>
                <a:lnTo>
                  <a:pt x="1651" y="601"/>
                </a:lnTo>
                <a:lnTo>
                  <a:pt x="1651" y="450"/>
                </a:lnTo>
                <a:lnTo>
                  <a:pt x="0" y="449"/>
                </a:lnTo>
                <a:lnTo>
                  <a:pt x="0" y="150"/>
                </a:lnTo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5"/>
          <p:cNvSpPr/>
          <p:nvPr/>
        </p:nvSpPr>
        <p:spPr>
          <a:xfrm>
            <a:off x="5651640" y="4365720"/>
            <a:ext cx="325116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3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Svalorizzazione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 rot="8830200">
            <a:off x="5724000" y="5373720"/>
            <a:ext cx="792360" cy="216000"/>
          </a:xfrm>
          <a:custGeom>
            <a:avLst/>
            <a:gdLst/>
            <a:ahLst/>
            <a:rect l="0" t="0" r="r" b="b"/>
            <a:pathLst>
              <a:path w="2203" h="601">
                <a:moveTo>
                  <a:pt x="0" y="151"/>
                </a:moveTo>
                <a:lnTo>
                  <a:pt x="1651" y="150"/>
                </a:lnTo>
                <a:lnTo>
                  <a:pt x="1651" y="0"/>
                </a:lnTo>
                <a:lnTo>
                  <a:pt x="2202" y="299"/>
                </a:lnTo>
                <a:lnTo>
                  <a:pt x="1651" y="600"/>
                </a:lnTo>
                <a:lnTo>
                  <a:pt x="1651" y="449"/>
                </a:lnTo>
                <a:lnTo>
                  <a:pt x="0" y="450"/>
                </a:lnTo>
                <a:lnTo>
                  <a:pt x="0" y="151"/>
                </a:lnTo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7"/>
          <p:cNvSpPr/>
          <p:nvPr/>
        </p:nvSpPr>
        <p:spPr>
          <a:xfrm>
            <a:off x="2700360" y="5445000"/>
            <a:ext cx="325116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4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Colpevolizzazione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 rot="14020800">
            <a:off x="2338920" y="5229360"/>
            <a:ext cx="792360" cy="216000"/>
          </a:xfrm>
          <a:custGeom>
            <a:avLst/>
            <a:gdLst/>
            <a:ahLst/>
            <a:rect l="0" t="0" r="r" b="b"/>
            <a:pathLst>
              <a:path w="2203" h="602">
                <a:moveTo>
                  <a:pt x="0" y="151"/>
                </a:moveTo>
                <a:lnTo>
                  <a:pt x="1651" y="150"/>
                </a:lnTo>
                <a:lnTo>
                  <a:pt x="1650" y="0"/>
                </a:lnTo>
                <a:lnTo>
                  <a:pt x="2202" y="300"/>
                </a:lnTo>
                <a:lnTo>
                  <a:pt x="1650" y="601"/>
                </a:lnTo>
                <a:lnTo>
                  <a:pt x="1651" y="450"/>
                </a:lnTo>
                <a:lnTo>
                  <a:pt x="0" y="451"/>
                </a:lnTo>
                <a:lnTo>
                  <a:pt x="0" y="151"/>
                </a:lnTo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9"/>
          <p:cNvSpPr/>
          <p:nvPr/>
        </p:nvSpPr>
        <p:spPr>
          <a:xfrm>
            <a:off x="108000" y="4149720"/>
            <a:ext cx="325116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5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Aggressione sessuale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e fisica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10"/>
          <p:cNvSpPr/>
          <p:nvPr/>
        </p:nvSpPr>
        <p:spPr>
          <a:xfrm rot="17188200">
            <a:off x="1619640" y="3645720"/>
            <a:ext cx="792000" cy="216000"/>
          </a:xfrm>
          <a:custGeom>
            <a:avLst/>
            <a:gdLst/>
            <a:ahLst/>
            <a:rect l="0" t="0" r="r" b="b"/>
            <a:pathLst>
              <a:path w="2202" h="603">
                <a:moveTo>
                  <a:pt x="0" y="151"/>
                </a:moveTo>
                <a:lnTo>
                  <a:pt x="1650" y="150"/>
                </a:lnTo>
                <a:lnTo>
                  <a:pt x="1649" y="0"/>
                </a:lnTo>
                <a:lnTo>
                  <a:pt x="2201" y="300"/>
                </a:lnTo>
                <a:lnTo>
                  <a:pt x="1650" y="602"/>
                </a:lnTo>
                <a:lnTo>
                  <a:pt x="1650" y="451"/>
                </a:lnTo>
                <a:lnTo>
                  <a:pt x="0" y="451"/>
                </a:lnTo>
                <a:lnTo>
                  <a:pt x="0" y="151"/>
                </a:lnTo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1"/>
          <p:cNvSpPr/>
          <p:nvPr/>
        </p:nvSpPr>
        <p:spPr>
          <a:xfrm>
            <a:off x="684360" y="2571840"/>
            <a:ext cx="325116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6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False riappacificazioni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12"/>
          <p:cNvSpPr/>
          <p:nvPr/>
        </p:nvSpPr>
        <p:spPr>
          <a:xfrm rot="1719600">
            <a:off x="3635280" y="3500280"/>
            <a:ext cx="792360" cy="216000"/>
          </a:xfrm>
          <a:custGeom>
            <a:avLst/>
            <a:gdLst/>
            <a:ahLst/>
            <a:rect l="0" t="0" r="r" b="b"/>
            <a:pathLst>
              <a:path w="2203" h="602">
                <a:moveTo>
                  <a:pt x="0" y="150"/>
                </a:moveTo>
                <a:lnTo>
                  <a:pt x="1652" y="149"/>
                </a:lnTo>
                <a:lnTo>
                  <a:pt x="1651" y="0"/>
                </a:lnTo>
                <a:lnTo>
                  <a:pt x="2202" y="299"/>
                </a:lnTo>
                <a:lnTo>
                  <a:pt x="1652" y="601"/>
                </a:lnTo>
                <a:lnTo>
                  <a:pt x="1652" y="449"/>
                </a:lnTo>
                <a:lnTo>
                  <a:pt x="1" y="451"/>
                </a:lnTo>
                <a:lnTo>
                  <a:pt x="0" y="150"/>
                </a:lnTo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3"/>
          <p:cNvSpPr/>
          <p:nvPr/>
        </p:nvSpPr>
        <p:spPr>
          <a:xfrm>
            <a:off x="3059280" y="3860640"/>
            <a:ext cx="3251160" cy="6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7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</a:pPr>
            <a:r>
              <a:rPr b="1" lang="it-IT" sz="2400" spc="-1" strike="noStrike">
                <a:solidFill>
                  <a:srgbClr val="404040"/>
                </a:solidFill>
                <a:latin typeface="AvenirNext LT Pro MediumCn"/>
              </a:rPr>
              <a:t>Ricatto dei figli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14"/>
          <p:cNvSpPr/>
          <p:nvPr/>
        </p:nvSpPr>
        <p:spPr>
          <a:xfrm>
            <a:off x="914400" y="6310440"/>
            <a:ext cx="82296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600" spc="-1" strike="noStrike">
                <a:solidFill>
                  <a:srgbClr val="1f497d"/>
                </a:solidFill>
                <a:latin typeface="Calibri"/>
              </a:rPr>
              <a:t>(Pence, Paymar 1993)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Immagine 17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94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195" name="CustomShape 15"/>
          <p:cNvSpPr/>
          <p:nvPr/>
        </p:nvSpPr>
        <p:spPr>
          <a:xfrm>
            <a:off x="2357280" y="-357120"/>
            <a:ext cx="6286680" cy="20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SPIRALE DELLA VIOLENZA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 additive="repl"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 additive="repl">
                                        <p:cTn id="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85880" y="3286080"/>
            <a:ext cx="3500280" cy="5000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TextShape 2"/>
          <p:cNvSpPr txBox="1"/>
          <p:nvPr/>
        </p:nvSpPr>
        <p:spPr>
          <a:xfrm>
            <a:off x="428760" y="200016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Un uomo può cambiare se lo vuole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. Lui solo ha il potere di gestire il suo comportamento e può scegliere di cambiare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Tu non puoi cambiarlo 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. Lui è la sola persona che può cambiare se stesso con il dovuto intervento di persone specializzate 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d20000"/>
              </a:buClr>
              <a:buFont typeface="Arial"/>
              <a:buChar char="•"/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Tu non devi sopportare</a:t>
            </a:r>
            <a:r>
              <a:rPr b="1" lang="it-IT" sz="3000" spc="-1" strike="noStrike">
                <a:solidFill>
                  <a:srgbClr val="404040"/>
                </a:solidFill>
                <a:latin typeface="AvenirNext LT Pro MediumCn"/>
              </a:rPr>
              <a:t>. Ogni donna e bambino per prima cosa hanno il diritto di sentirsi al sicuro, rispettati e focalizzarsi sui propri bisogni.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199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2286000" y="-71280"/>
            <a:ext cx="6643800" cy="20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3200" spc="-1" strike="noStrike">
                <a:solidFill>
                  <a:srgbClr val="d20000"/>
                </a:solidFill>
                <a:latin typeface="AvenirNext LT Pro MediumCn"/>
              </a:rPr>
              <a:t>QUALCHE MESSAGGIO CHE PUOI DARE ALLE DONNE VITTIME DI VIOLENZA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0" y="2571480"/>
            <a:ext cx="9144000" cy="1857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d20000"/>
                </a:solidFill>
                <a:latin typeface="AvenirNext LT Pro MediumCn"/>
              </a:rPr>
              <a:t>BUONE PRASSI OPERATIVE</a:t>
            </a:r>
            <a:br/>
            <a:r>
              <a:rPr b="1" lang="it-IT" sz="4800" spc="-1" strike="noStrike">
                <a:solidFill>
                  <a:srgbClr val="d20000"/>
                </a:solidFill>
                <a:latin typeface="AvenirNext LT Pro MediumCn"/>
              </a:rPr>
              <a:t>NELL’AMBITO DEL RHODENSE</a:t>
            </a:r>
            <a:endParaRPr b="0" lang="it-IT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0" y="4416480"/>
            <a:ext cx="914400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AvenirNext LT Pro MediumCn"/>
              </a:rPr>
              <a:t>Dott.ssa Olga Pandolfi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Immagine 8" descr="fiore.png"/>
          <p:cNvPicPr/>
          <p:nvPr/>
        </p:nvPicPr>
        <p:blipFill>
          <a:blip r:embed="rId1"/>
          <a:stretch/>
        </p:blipFill>
        <p:spPr>
          <a:xfrm>
            <a:off x="3500280" y="309600"/>
            <a:ext cx="2071800" cy="2190600"/>
          </a:xfrm>
          <a:prstGeom prst="rect">
            <a:avLst/>
          </a:prstGeom>
          <a:ln>
            <a:noFill/>
          </a:ln>
        </p:spPr>
      </p:pic>
      <p:pic>
        <p:nvPicPr>
          <p:cNvPr id="204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4840200" y="1568520"/>
            <a:ext cx="519120" cy="77004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0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0" y="1856880"/>
            <a:ext cx="9144000" cy="3357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Individuare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percorsi privilegiati e anonimi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di accesso ai Servizi Sociali, anche attraverso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il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contatto telefonico</a:t>
            </a: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 diretto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per le segnalazioni di casi di violenza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Immagine 8" descr="telephone-icon(red).png"/>
          <p:cNvPicPr/>
          <p:nvPr/>
        </p:nvPicPr>
        <p:blipFill>
          <a:blip r:embed="rId3"/>
          <a:stretch/>
        </p:blipFill>
        <p:spPr>
          <a:xfrm>
            <a:off x="3714840" y="4929120"/>
            <a:ext cx="1643040" cy="164304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11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0" y="1428480"/>
            <a:ext cx="9144000" cy="414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Garantire alla persona la possibilità di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essere ricevuta da un operatore sociale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entro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24/48 ore dalla segnalazione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superando gli eventuali percorsi obbligati per l’accesso ai Servizi Sociali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(appuntamento, lista di attesa…)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Immagine 9" descr="tidy-clock-icon.png"/>
          <p:cNvPicPr/>
          <p:nvPr/>
        </p:nvPicPr>
        <p:blipFill>
          <a:blip r:embed="rId3">
            <a:lum bright="30000"/>
          </a:blip>
          <a:stretch/>
        </p:blipFill>
        <p:spPr>
          <a:xfrm>
            <a:off x="3929040" y="5310360"/>
            <a:ext cx="1262160" cy="126180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1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0" y="1071360"/>
            <a:ext cx="9144000" cy="414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Garantire uno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spazio di ascolto</a:t>
            </a:r>
            <a:br/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congruo e riservato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per l’accoglienza della persona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Immagine 7" descr="Sound_Icon.png"/>
          <p:cNvPicPr/>
          <p:nvPr/>
        </p:nvPicPr>
        <p:blipFill>
          <a:blip r:embed="rId3">
            <a:lum bright="30000"/>
          </a:blip>
          <a:stretch/>
        </p:blipFill>
        <p:spPr>
          <a:xfrm>
            <a:off x="3675240" y="4643280"/>
            <a:ext cx="1753920" cy="164340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21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0" y="1071360"/>
            <a:ext cx="9144000" cy="414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Coinvolgere la rete nella fase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di valutazione del caso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(Polizia di stato, legale, consultorio, ecc..)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Immagine 8" descr="wireless_icon-999px.png"/>
          <p:cNvPicPr/>
          <p:nvPr/>
        </p:nvPicPr>
        <p:blipFill>
          <a:blip r:embed="rId3">
            <a:lum bright="30000"/>
          </a:blip>
          <a:stretch/>
        </p:blipFill>
        <p:spPr>
          <a:xfrm>
            <a:off x="3714840" y="4857840"/>
            <a:ext cx="1649160" cy="130176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2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0" y="1071360"/>
            <a:ext cx="9144000" cy="414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Garantire l’“accompagnamento” della persona nei contatti con le altre risorse necessarie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come il Pronto Soccorso o le Forze dell’Ordine 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9" name="Immagine 7" descr="Icons+transparent+update+grey-09.png"/>
          <p:cNvPicPr/>
          <p:nvPr/>
        </p:nvPicPr>
        <p:blipFill>
          <a:blip r:embed="rId3">
            <a:lum bright="20000"/>
          </a:blip>
          <a:stretch/>
        </p:blipFill>
        <p:spPr>
          <a:xfrm>
            <a:off x="3071880" y="3809880"/>
            <a:ext cx="3047760" cy="304812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31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0" y="1571400"/>
            <a:ext cx="9144000" cy="1500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Garantire in caso di necessità un luogo sicuro dove collocare la donna in protezione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0" y="3857760"/>
            <a:ext cx="9144000" cy="192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mediante la possibilità di sottoscrivere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convenzioni con Case per donne maltrattate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ad indirizzo protetto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5" name="Group 4"/>
          <p:cNvGrpSpPr/>
          <p:nvPr/>
        </p:nvGrpSpPr>
        <p:grpSpPr>
          <a:xfrm>
            <a:off x="357120" y="2571840"/>
            <a:ext cx="8429760" cy="1214280"/>
            <a:chOff x="357120" y="2571840"/>
            <a:chExt cx="8429760" cy="1214280"/>
          </a:xfrm>
        </p:grpSpPr>
        <p:sp>
          <p:nvSpPr>
            <p:cNvPr id="236" name="CustomShape 5"/>
            <p:cNvSpPr/>
            <p:nvPr/>
          </p:nvSpPr>
          <p:spPr>
            <a:xfrm>
              <a:off x="4429080" y="3143160"/>
              <a:ext cx="214200" cy="642960"/>
            </a:xfrm>
            <a:custGeom>
              <a:avLst/>
              <a:gdLst/>
              <a:ahLst/>
              <a:rect l="0" t="0" r="r" b="b"/>
              <a:pathLst>
                <a:path w="597" h="1787">
                  <a:moveTo>
                    <a:pt x="149" y="0"/>
                  </a:moveTo>
                  <a:lnTo>
                    <a:pt x="149" y="1489"/>
                  </a:lnTo>
                  <a:lnTo>
                    <a:pt x="0" y="1489"/>
                  </a:lnTo>
                  <a:lnTo>
                    <a:pt x="298" y="1786"/>
                  </a:lnTo>
                  <a:lnTo>
                    <a:pt x="596" y="1489"/>
                  </a:lnTo>
                  <a:lnTo>
                    <a:pt x="447" y="1489"/>
                  </a:lnTo>
                  <a:lnTo>
                    <a:pt x="447" y="0"/>
                  </a:lnTo>
                  <a:lnTo>
                    <a:pt x="149" y="0"/>
                  </a:lnTo>
                </a:path>
              </a:pathLst>
            </a:custGeom>
            <a:solidFill>
              <a:srgbClr val="d20000"/>
            </a:solidFill>
            <a:ln cap="sq" w="25560">
              <a:solidFill>
                <a:srgbClr val="d2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CustomShape 6"/>
            <p:cNvSpPr/>
            <p:nvPr/>
          </p:nvSpPr>
          <p:spPr>
            <a:xfrm>
              <a:off x="357120" y="3071880"/>
              <a:ext cx="8429760" cy="4572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d2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CustomShape 7"/>
            <p:cNvSpPr/>
            <p:nvPr/>
          </p:nvSpPr>
          <p:spPr>
            <a:xfrm>
              <a:off x="357120" y="2571840"/>
              <a:ext cx="71280" cy="50004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CustomShape 8"/>
            <p:cNvSpPr/>
            <p:nvPr/>
          </p:nvSpPr>
          <p:spPr>
            <a:xfrm>
              <a:off x="8715600" y="2571840"/>
              <a:ext cx="71280" cy="50004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ransition>
    <p:fade/>
  </p:transition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6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2214720" y="142560"/>
            <a:ext cx="6572160" cy="1214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In una coppia lo stipendio principale deve essere quello dell’uomo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6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67" name="CustomShape 2"/>
          <p:cNvSpPr/>
          <p:nvPr/>
        </p:nvSpPr>
        <p:spPr>
          <a:xfrm>
            <a:off x="1143000" y="142920"/>
            <a:ext cx="835812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8" name="Segnaposto immagine 4" descr=""/>
          <p:cNvPicPr/>
          <p:nvPr/>
        </p:nvPicPr>
        <p:blipFill>
          <a:blip r:embed="rId3"/>
          <a:stretch/>
        </p:blipFill>
        <p:spPr>
          <a:xfrm>
            <a:off x="1925640" y="1960560"/>
            <a:ext cx="5646600" cy="42544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41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0" y="1571400"/>
            <a:ext cx="9144000" cy="1500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Garantire in caso di necessità un luogo sicuro dove collocare la donna in protezione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0" y="3571920"/>
            <a:ext cx="9144000" cy="192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mediante il coinvolgimento della rete parentale/amicale 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357120" y="3071880"/>
            <a:ext cx="8429760" cy="46080"/>
          </a:xfrm>
          <a:prstGeom prst="rect">
            <a:avLst/>
          </a:prstGeom>
          <a:solidFill>
            <a:srgbClr val="d20000"/>
          </a:solidFill>
          <a:ln cap="sq" w="25560">
            <a:solidFill>
              <a:srgbClr val="d2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6" name="Group 5"/>
          <p:cNvGrpSpPr/>
          <p:nvPr/>
        </p:nvGrpSpPr>
        <p:grpSpPr>
          <a:xfrm>
            <a:off x="357120" y="2571840"/>
            <a:ext cx="8429760" cy="1214280"/>
            <a:chOff x="357120" y="2571840"/>
            <a:chExt cx="8429760" cy="1214280"/>
          </a:xfrm>
        </p:grpSpPr>
        <p:sp>
          <p:nvSpPr>
            <p:cNvPr id="247" name="CustomShape 6"/>
            <p:cNvSpPr/>
            <p:nvPr/>
          </p:nvSpPr>
          <p:spPr>
            <a:xfrm>
              <a:off x="4429080" y="3143160"/>
              <a:ext cx="214200" cy="642960"/>
            </a:xfrm>
            <a:custGeom>
              <a:avLst/>
              <a:gdLst/>
              <a:ahLst/>
              <a:rect l="0" t="0" r="r" b="b"/>
              <a:pathLst>
                <a:path w="597" h="1787">
                  <a:moveTo>
                    <a:pt x="149" y="0"/>
                  </a:moveTo>
                  <a:lnTo>
                    <a:pt x="149" y="1489"/>
                  </a:lnTo>
                  <a:lnTo>
                    <a:pt x="0" y="1489"/>
                  </a:lnTo>
                  <a:lnTo>
                    <a:pt x="298" y="1786"/>
                  </a:lnTo>
                  <a:lnTo>
                    <a:pt x="596" y="1489"/>
                  </a:lnTo>
                  <a:lnTo>
                    <a:pt x="447" y="1489"/>
                  </a:lnTo>
                  <a:lnTo>
                    <a:pt x="447" y="0"/>
                  </a:lnTo>
                  <a:lnTo>
                    <a:pt x="149" y="0"/>
                  </a:lnTo>
                </a:path>
              </a:pathLst>
            </a:custGeom>
            <a:solidFill>
              <a:srgbClr val="d20000"/>
            </a:solidFill>
            <a:ln cap="sq" w="25560">
              <a:solidFill>
                <a:srgbClr val="d2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7"/>
            <p:cNvSpPr/>
            <p:nvPr/>
          </p:nvSpPr>
          <p:spPr>
            <a:xfrm>
              <a:off x="357120" y="3071880"/>
              <a:ext cx="8429760" cy="4572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d2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CustomShape 8"/>
            <p:cNvSpPr/>
            <p:nvPr/>
          </p:nvSpPr>
          <p:spPr>
            <a:xfrm>
              <a:off x="357120" y="2571840"/>
              <a:ext cx="71280" cy="50004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9"/>
            <p:cNvSpPr/>
            <p:nvPr/>
          </p:nvSpPr>
          <p:spPr>
            <a:xfrm>
              <a:off x="8715600" y="2571840"/>
              <a:ext cx="71280" cy="50004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ransition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52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53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0" y="1571400"/>
            <a:ext cx="9144000" cy="1500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Garantire in caso di necessità un luogo sicuro dove collocare la donna in protezione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0" y="3857760"/>
            <a:ext cx="9144000" cy="192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mediante altre forme di ospitalità temporanea da valutare a seconda del livello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di protezione richiesto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357120" y="3071880"/>
            <a:ext cx="8429760" cy="46080"/>
          </a:xfrm>
          <a:prstGeom prst="rect">
            <a:avLst/>
          </a:prstGeom>
          <a:solidFill>
            <a:srgbClr val="d20000"/>
          </a:solidFill>
          <a:ln cap="sq" w="25560">
            <a:solidFill>
              <a:srgbClr val="d2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7" name="Group 5"/>
          <p:cNvGrpSpPr/>
          <p:nvPr/>
        </p:nvGrpSpPr>
        <p:grpSpPr>
          <a:xfrm>
            <a:off x="357120" y="2571840"/>
            <a:ext cx="8429760" cy="1214280"/>
            <a:chOff x="357120" y="2571840"/>
            <a:chExt cx="8429760" cy="1214280"/>
          </a:xfrm>
        </p:grpSpPr>
        <p:sp>
          <p:nvSpPr>
            <p:cNvPr id="258" name="CustomShape 6"/>
            <p:cNvSpPr/>
            <p:nvPr/>
          </p:nvSpPr>
          <p:spPr>
            <a:xfrm>
              <a:off x="4429080" y="3143160"/>
              <a:ext cx="214200" cy="642960"/>
            </a:xfrm>
            <a:custGeom>
              <a:avLst/>
              <a:gdLst/>
              <a:ahLst/>
              <a:rect l="0" t="0" r="r" b="b"/>
              <a:pathLst>
                <a:path w="597" h="1787">
                  <a:moveTo>
                    <a:pt x="149" y="0"/>
                  </a:moveTo>
                  <a:lnTo>
                    <a:pt x="149" y="1489"/>
                  </a:lnTo>
                  <a:lnTo>
                    <a:pt x="0" y="1489"/>
                  </a:lnTo>
                  <a:lnTo>
                    <a:pt x="298" y="1786"/>
                  </a:lnTo>
                  <a:lnTo>
                    <a:pt x="596" y="1489"/>
                  </a:lnTo>
                  <a:lnTo>
                    <a:pt x="447" y="1489"/>
                  </a:lnTo>
                  <a:lnTo>
                    <a:pt x="447" y="0"/>
                  </a:lnTo>
                  <a:lnTo>
                    <a:pt x="149" y="0"/>
                  </a:lnTo>
                </a:path>
              </a:pathLst>
            </a:custGeom>
            <a:solidFill>
              <a:srgbClr val="d20000"/>
            </a:solidFill>
            <a:ln cap="sq" w="25560">
              <a:solidFill>
                <a:srgbClr val="d2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CustomShape 7"/>
            <p:cNvSpPr/>
            <p:nvPr/>
          </p:nvSpPr>
          <p:spPr>
            <a:xfrm>
              <a:off x="357120" y="3071880"/>
              <a:ext cx="8429760" cy="4572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d2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CustomShape 8"/>
            <p:cNvSpPr/>
            <p:nvPr/>
          </p:nvSpPr>
          <p:spPr>
            <a:xfrm>
              <a:off x="357120" y="2571840"/>
              <a:ext cx="71280" cy="50004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CustomShape 9"/>
            <p:cNvSpPr/>
            <p:nvPr/>
          </p:nvSpPr>
          <p:spPr>
            <a:xfrm>
              <a:off x="8715600" y="2571840"/>
              <a:ext cx="71280" cy="500040"/>
            </a:xfrm>
            <a:prstGeom prst="rect">
              <a:avLst/>
            </a:prstGeom>
            <a:solidFill>
              <a:srgbClr val="d20000"/>
            </a:solidFill>
            <a:ln cap="sq" w="255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ransition>
    <p:fade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63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0" y="1642680"/>
            <a:ext cx="9144000" cy="2714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In caso di segnalazione di donna maltrattata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con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minori</a:t>
            </a:r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: coordinamento immediato</a:t>
            </a:r>
            <a:br/>
            <a:r>
              <a:rPr b="1" lang="it-IT" sz="3600" spc="-1" strike="noStrike">
                <a:solidFill>
                  <a:srgbClr val="595959"/>
                </a:solidFill>
                <a:latin typeface="AvenirNext LT Pro MediumCn"/>
              </a:rPr>
              <a:t>con il </a:t>
            </a:r>
            <a:r>
              <a:rPr b="1" lang="it-IT" sz="3600" spc="-1" strike="noStrike">
                <a:solidFill>
                  <a:srgbClr val="d20000"/>
                </a:solidFill>
                <a:latin typeface="AvenirNext LT Pro MediumCn"/>
              </a:rPr>
              <a:t>Servizio Tutela 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6" name="Immagine 16" descr="woman.png"/>
          <p:cNvPicPr/>
          <p:nvPr/>
        </p:nvPicPr>
        <p:blipFill>
          <a:blip r:embed="rId3">
            <a:lum bright="30000"/>
          </a:blip>
          <a:stretch/>
        </p:blipFill>
        <p:spPr>
          <a:xfrm>
            <a:off x="3643200" y="4643280"/>
            <a:ext cx="1643040" cy="1643400"/>
          </a:xfrm>
          <a:prstGeom prst="rect">
            <a:avLst/>
          </a:prstGeom>
          <a:ln>
            <a:noFill/>
          </a:ln>
        </p:spPr>
      </p:pic>
      <p:pic>
        <p:nvPicPr>
          <p:cNvPr id="267" name="Immagine 18" descr="woman.png"/>
          <p:cNvPicPr/>
          <p:nvPr/>
        </p:nvPicPr>
        <p:blipFill>
          <a:blip r:embed="rId4">
            <a:lum bright="30000"/>
          </a:blip>
          <a:stretch/>
        </p:blipFill>
        <p:spPr>
          <a:xfrm>
            <a:off x="3286080" y="5143680"/>
            <a:ext cx="1143000" cy="1143000"/>
          </a:xfrm>
          <a:prstGeom prst="rect">
            <a:avLst/>
          </a:prstGeom>
          <a:ln>
            <a:noFill/>
          </a:ln>
        </p:spPr>
      </p:pic>
      <p:pic>
        <p:nvPicPr>
          <p:cNvPr id="268" name="Immagine 19" descr="man.png"/>
          <p:cNvPicPr/>
          <p:nvPr/>
        </p:nvPicPr>
        <p:blipFill>
          <a:blip r:embed="rId5">
            <a:lum bright="30000"/>
          </a:blip>
          <a:stretch/>
        </p:blipFill>
        <p:spPr>
          <a:xfrm>
            <a:off x="4500720" y="5143680"/>
            <a:ext cx="1143000" cy="114300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70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0" y="2143080"/>
            <a:ext cx="9144000" cy="328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In caso di segnalazione di persona</a:t>
            </a:r>
            <a:br/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anziana/disabile maltrattata</a:t>
            </a:r>
            <a:br/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(es violenza finalizzata all’estorsione, violenza</a:t>
            </a:r>
            <a:br/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del caregiver famigliare/badante) eventuale accompagnamento e/o attivazione di percorsi</a:t>
            </a:r>
            <a:br/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di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protezione giuridica 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(istanza per la nomina di Tutore</a:t>
            </a:r>
            <a:br/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o Amministratore di Sostegno) e/o fisica mediante: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fade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74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214200" y="2143080"/>
            <a:ext cx="8715600" cy="3929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ricovero nella struttura ospedaliera 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(con raccordo preventivo con medico curante ed ospedale) per </a:t>
            </a: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anziani non-autosufficienti/disabili senza rete parentale o con parenti distanti/inadeguati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, al fine di consentire la stesura o attivazione di un progetto assistenziale alternativo (vedi Residenze Sanitarie per Anziani e Disabili o possibilità di raggiungere la rete parentale lontana)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fade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78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214200" y="2143080"/>
            <a:ext cx="8715600" cy="3929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inserimento temporaneo in struttura alberghiera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, da valutare a seconda del livello di protezione richiesto, per anziani autosufficienti senza rete parentale significativa o disponibile (spesso si tratta di familiari anch’essi anziani), per dare modo alle Forze dell’Ordine di espletare le procedure e le relative indagini sul caregiver maltrattante e consentire l’eventuale  rientro al domicilio dell’interessato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fade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82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214200" y="1928880"/>
            <a:ext cx="8715600" cy="92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Proporre un percorso di sostegno finalizzato a promuovere l’autonomia della persona: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214200" y="2928960"/>
            <a:ext cx="8643960" cy="92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ABITATIVA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214200" y="3571920"/>
            <a:ext cx="8643960" cy="92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ECONOMICA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CustomShape 5"/>
          <p:cNvSpPr/>
          <p:nvPr/>
        </p:nvSpPr>
        <p:spPr>
          <a:xfrm>
            <a:off x="214200" y="4500720"/>
            <a:ext cx="8643960" cy="178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d20000"/>
                </a:solidFill>
                <a:latin typeface="AvenirNext LT Pro MediumCn"/>
              </a:rPr>
              <a:t>SOCIALE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(es gruppi auto-mutuo aiuto c/o consultorio,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 </a:t>
            </a: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percorsi di psicoterapia, inserimento presso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realtà aggregative ricreative socializzanti)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7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8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289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290" name="CustomShape 1"/>
          <p:cNvSpPr/>
          <p:nvPr/>
        </p:nvSpPr>
        <p:spPr>
          <a:xfrm>
            <a:off x="2214720" y="0"/>
            <a:ext cx="6286320" cy="185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d20000"/>
                </a:solidFill>
                <a:latin typeface="AvenirNext LT Pro MediumCn"/>
              </a:rPr>
              <a:t>SERVIZIO SOCIALE COMUNALE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214200" y="1642680"/>
            <a:ext cx="8715600" cy="464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595959"/>
                </a:solidFill>
                <a:latin typeface="AvenirNext LT Pro MediumCn"/>
              </a:rPr>
              <a:t>Se la situazione è già conosciuta il percorso di aiuto verrà attivato e seguito dagli operatori del servizio corrispondente (Consultorio Familiare, Servizio Tutela Minori, Comune) con il supporto delle altre risorse necessarie; se la situazione non è conosciuta il servizio di riferimento è quello del Comune di residenza </a:t>
            </a:r>
            <a:endParaRPr b="0" lang="it-IT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fade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spAutoFit/>
          </a:bodyPr>
          <a:p>
            <a:pPr algn="ctr"/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3" name="Segnaposto contenuto 4" descr="tear_drop_by_joscos.jpg"/>
          <p:cNvPicPr/>
          <p:nvPr/>
        </p:nvPicPr>
        <p:blipFill>
          <a:blip r:embed="rId1"/>
          <a:stretch/>
        </p:blipFill>
        <p:spPr>
          <a:xfrm>
            <a:off x="0" y="0"/>
            <a:ext cx="13452480" cy="68580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egnaposto contenuto 4" descr="Posto-Occupato_LOGO-cornice_per-downolad_La-Grande-Testata.png"/>
          <p:cNvPicPr/>
          <p:nvPr/>
        </p:nvPicPr>
        <p:blipFill>
          <a:blip r:embed="rId1"/>
          <a:stretch/>
        </p:blipFill>
        <p:spPr>
          <a:xfrm>
            <a:off x="1214280" y="63360"/>
            <a:ext cx="6670800" cy="679464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2214720" y="142560"/>
            <a:ext cx="6572160" cy="1214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In una famiglia è l’uomo che deve prendere le decisioni importanti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71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72" name="CustomShape 2"/>
          <p:cNvSpPr/>
          <p:nvPr/>
        </p:nvSpPr>
        <p:spPr>
          <a:xfrm>
            <a:off x="1143000" y="142920"/>
            <a:ext cx="835812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Segnaposto immagine 4" descr=""/>
          <p:cNvPicPr/>
          <p:nvPr/>
        </p:nvPicPr>
        <p:blipFill>
          <a:blip r:embed="rId3"/>
          <a:stretch/>
        </p:blipFill>
        <p:spPr>
          <a:xfrm>
            <a:off x="1925640" y="1928880"/>
            <a:ext cx="5646600" cy="42544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2214720" y="71280"/>
            <a:ext cx="6572160" cy="9288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Il capofamiglia deve essere l’uomo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Immagine 3" descr="fiore.png"/>
          <p:cNvPicPr/>
          <p:nvPr/>
        </p:nvPicPr>
        <p:blipFill>
          <a:blip r:embed="rId1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76" name="Segnaposto contenuto 6" descr="petalo2.png"/>
          <p:cNvPicPr/>
          <p:nvPr/>
        </p:nvPicPr>
        <p:blipFill>
          <a:blip r:embed="rId2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1143000" y="142920"/>
            <a:ext cx="835812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Segnaposto immagine 4" descr=""/>
          <p:cNvPicPr/>
          <p:nvPr/>
        </p:nvPicPr>
        <p:blipFill>
          <a:blip r:embed="rId3"/>
          <a:stretch/>
        </p:blipFill>
        <p:spPr>
          <a:xfrm>
            <a:off x="1855800" y="1928880"/>
            <a:ext cx="5645160" cy="42544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egnaposto immagine 4" descr=""/>
          <p:cNvPicPr/>
          <p:nvPr/>
        </p:nvPicPr>
        <p:blipFill>
          <a:blip r:embed="rId1"/>
          <a:stretch/>
        </p:blipFill>
        <p:spPr>
          <a:xfrm>
            <a:off x="1925640" y="1889280"/>
            <a:ext cx="5646600" cy="425448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727320" y="4148280"/>
            <a:ext cx="55116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6000"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143000" y="142920"/>
            <a:ext cx="835812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"/>
          <p:cNvSpPr/>
          <p:nvPr/>
        </p:nvSpPr>
        <p:spPr>
          <a:xfrm>
            <a:off x="2214720" y="285840"/>
            <a:ext cx="6572160" cy="92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9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Per l’uomo la priorità deve essere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il lavoro rispetto alla famiglia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Immagine 8" descr="fiore.png"/>
          <p:cNvPicPr/>
          <p:nvPr/>
        </p:nvPicPr>
        <p:blipFill>
          <a:blip r:embed="rId2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84" name="Segnaposto contenuto 6" descr="petalo2.png"/>
          <p:cNvPicPr/>
          <p:nvPr/>
        </p:nvPicPr>
        <p:blipFill>
          <a:blip r:embed="rId3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egnaposto immagine 4" descr=""/>
          <p:cNvPicPr/>
          <p:nvPr/>
        </p:nvPicPr>
        <p:blipFill>
          <a:blip r:embed="rId1"/>
          <a:stretch/>
        </p:blipFill>
        <p:spPr>
          <a:xfrm>
            <a:off x="1857240" y="1928880"/>
            <a:ext cx="5646960" cy="42544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2214720" y="71280"/>
            <a:ext cx="6572160" cy="12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Per una donna la priorità deve essere la famiglia rispetto al lavoro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Immagine 5" descr="fiore.png"/>
          <p:cNvPicPr/>
          <p:nvPr/>
        </p:nvPicPr>
        <p:blipFill>
          <a:blip r:embed="rId2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88" name="Segnaposto contenuto 6" descr="petalo2.png"/>
          <p:cNvPicPr/>
          <p:nvPr/>
        </p:nvPicPr>
        <p:blipFill>
          <a:blip r:embed="rId3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egnaposto immagine 4" descr=""/>
          <p:cNvPicPr/>
          <p:nvPr/>
        </p:nvPicPr>
        <p:blipFill>
          <a:blip r:embed="rId1"/>
          <a:stretch/>
        </p:blipFill>
        <p:spPr>
          <a:xfrm>
            <a:off x="1857240" y="1889280"/>
            <a:ext cx="5646960" cy="425448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6727320" y="4148280"/>
            <a:ext cx="551160" cy="12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6000"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214720" y="71280"/>
            <a:ext cx="6929280" cy="12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Avenir LT Std 65 Medium"/>
              </a:rPr>
              <a:t>Una donna deve curare l’aspetto fisico più dell’uomo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magine 5" descr="fiore.png"/>
          <p:cNvPicPr/>
          <p:nvPr/>
        </p:nvPicPr>
        <p:blipFill>
          <a:blip r:embed="rId2"/>
          <a:stretch/>
        </p:blipFill>
        <p:spPr>
          <a:xfrm>
            <a:off x="357120" y="0"/>
            <a:ext cx="1643040" cy="1736640"/>
          </a:xfrm>
          <a:prstGeom prst="rect">
            <a:avLst/>
          </a:prstGeom>
          <a:ln>
            <a:noFill/>
          </a:ln>
        </p:spPr>
      </p:pic>
      <p:pic>
        <p:nvPicPr>
          <p:cNvPr id="93" name="Segnaposto contenuto 6" descr="petalo2.png"/>
          <p:cNvPicPr/>
          <p:nvPr/>
        </p:nvPicPr>
        <p:blipFill>
          <a:blip r:embed="rId3"/>
          <a:stretch/>
        </p:blipFill>
        <p:spPr>
          <a:xfrm rot="20054400">
            <a:off x="1398600" y="987480"/>
            <a:ext cx="411120" cy="6112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Application>LibreOffice/6.3.2.2$Windows_X86_64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2014-11-09T12:57:01Z</dcterms:created>
  <dc:creator>KLER</dc:creator>
  <dc:description/>
  <dc:language>it-IT</dc:language>
  <cp:lastModifiedBy>Olga Pandolfi</cp:lastModifiedBy>
  <dcterms:modified xsi:type="dcterms:W3CDTF">2014-12-01T19:17:10Z</dcterms:modified>
  <cp:revision>188</cp:revision>
  <dc:subject/>
  <dc:title>Diapositiva 1</dc:title>
</cp:coreProperties>
</file>